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24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96BA0E-B455-498A-8DF3-E7074B3744D6}" type="datetimeFigureOut">
              <a:rPr lang="en-US" smtClean="0"/>
              <a:t>5/21/2024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5115F-09D0-4D8C-826E-F54AA79A9EFB}" type="slidenum">
              <a:rPr lang="en-US" smtClean="0"/>
              <a:t>‹#›</a:t>
            </a:fld>
            <a:endParaRPr lang="en-US"/>
          </a:p>
        </p:txBody>
      </p:sp>
    </p:spTree>
    <p:extLst>
      <p:ext uri="{BB962C8B-B14F-4D97-AF65-F5344CB8AC3E}">
        <p14:creationId xmlns:p14="http://schemas.microsoft.com/office/powerpoint/2010/main" val="33746099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5115F-09D0-4D8C-826E-F54AA79A9EFB}" type="slidenum">
              <a:rPr lang="en-US" smtClean="0"/>
              <a:t>2</a:t>
            </a:fld>
            <a:endParaRPr lang="en-US"/>
          </a:p>
        </p:txBody>
      </p:sp>
    </p:spTree>
    <p:extLst>
      <p:ext uri="{BB962C8B-B14F-4D97-AF65-F5344CB8AC3E}">
        <p14:creationId xmlns:p14="http://schemas.microsoft.com/office/powerpoint/2010/main" val="2260603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5115F-09D0-4D8C-826E-F54AA79A9EFB}" type="slidenum">
              <a:rPr lang="en-US" smtClean="0"/>
              <a:t>4</a:t>
            </a:fld>
            <a:endParaRPr lang="en-US"/>
          </a:p>
        </p:txBody>
      </p:sp>
    </p:spTree>
    <p:extLst>
      <p:ext uri="{BB962C8B-B14F-4D97-AF65-F5344CB8AC3E}">
        <p14:creationId xmlns:p14="http://schemas.microsoft.com/office/powerpoint/2010/main" val="19056326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7B42392C-0A4B-4D86-945B-57A369F6AD98}" type="datetimeFigureOut">
              <a:rPr lang="en-US" smtClean="0"/>
              <a:t>5/21/2024</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931396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2410269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3408020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8090139-E544-4A4E-BCE8-E10DDCFA5A52}"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445639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2297179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B42392C-0A4B-4D86-945B-57A369F6AD98}"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710473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B42392C-0A4B-4D86-945B-57A369F6AD98}"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21819044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42392C-0A4B-4D86-945B-57A369F6AD98}"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14061167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7B42392C-0A4B-4D86-945B-57A369F6AD98}" type="datetimeFigureOut">
              <a:rPr lang="en-US" smtClean="0"/>
              <a:t>5/21/2024</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877788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42392C-0A4B-4D86-945B-57A369F6AD98}"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530624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B42392C-0A4B-4D86-945B-57A369F6AD98}" type="datetimeFigureOut">
              <a:rPr lang="en-US" smtClean="0"/>
              <a:t>5/21/2024</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18804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387373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42392C-0A4B-4D86-945B-57A369F6AD98}" type="datetimeFigureOut">
              <a:rPr lang="en-US" smtClean="0"/>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1477394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42392C-0A4B-4D86-945B-57A369F6AD98}"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924454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42392C-0A4B-4D86-945B-57A369F6AD98}" type="datetimeFigureOut">
              <a:rPr lang="en-US" smtClean="0"/>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565063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959156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42392C-0A4B-4D86-945B-57A369F6AD98}"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090139-E544-4A4E-BCE8-E10DDCFA5A52}" type="slidenum">
              <a:rPr lang="en-US" smtClean="0"/>
              <a:t>‹#›</a:t>
            </a:fld>
            <a:endParaRPr lang="en-US"/>
          </a:p>
        </p:txBody>
      </p:sp>
    </p:spTree>
    <p:extLst>
      <p:ext uri="{BB962C8B-B14F-4D97-AF65-F5344CB8AC3E}">
        <p14:creationId xmlns:p14="http://schemas.microsoft.com/office/powerpoint/2010/main" val="3364140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B42392C-0A4B-4D86-945B-57A369F6AD98}" type="datetimeFigureOut">
              <a:rPr lang="en-US" smtClean="0"/>
              <a:t>5/21/2024</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8090139-E544-4A4E-BCE8-E10DDCFA5A52}" type="slidenum">
              <a:rPr lang="en-US" smtClean="0"/>
              <a:t>‹#›</a:t>
            </a:fld>
            <a:endParaRPr lang="en-US"/>
          </a:p>
        </p:txBody>
      </p:sp>
    </p:spTree>
    <p:extLst>
      <p:ext uri="{BB962C8B-B14F-4D97-AF65-F5344CB8AC3E}">
        <p14:creationId xmlns:p14="http://schemas.microsoft.com/office/powerpoint/2010/main" val="30477648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287/ited.2019.0227" TargetMode="External"/><Relationship Id="rId2" Type="http://schemas.openxmlformats.org/officeDocument/2006/relationships/hyperlink" Target="https://doi.org/10.3390/su15020940" TargetMode="External"/><Relationship Id="rId1" Type="http://schemas.openxmlformats.org/officeDocument/2006/relationships/slideLayout" Target="../slideLayouts/slideLayout2.xml"/><Relationship Id="rId4" Type="http://schemas.openxmlformats.org/officeDocument/2006/relationships/hyperlink" Target="https://doi.org/10.1016/j.chb.2016.12.03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3BCEF-40CC-0E62-DC66-E9B5AAD0FB30}"/>
              </a:ext>
            </a:extLst>
          </p:cNvPr>
          <p:cNvSpPr>
            <a:spLocks noGrp="1"/>
          </p:cNvSpPr>
          <p:nvPr>
            <p:ph type="ctrTitle"/>
          </p:nvPr>
        </p:nvSpPr>
        <p:spPr/>
        <p:txBody>
          <a:bodyPr/>
          <a:lstStyle/>
          <a:p>
            <a:r>
              <a:rPr lang="en-US" dirty="0"/>
              <a:t>Gamified Project-Based Learning</a:t>
            </a:r>
          </a:p>
        </p:txBody>
      </p:sp>
      <p:sp>
        <p:nvSpPr>
          <p:cNvPr id="3" name="Subtitle 2">
            <a:extLst>
              <a:ext uri="{FF2B5EF4-FFF2-40B4-BE49-F238E27FC236}">
                <a16:creationId xmlns:a16="http://schemas.microsoft.com/office/drawing/2014/main" id="{81B29787-41AA-4798-F34A-CA1A8F86EC53}"/>
              </a:ext>
            </a:extLst>
          </p:cNvPr>
          <p:cNvSpPr>
            <a:spLocks noGrp="1"/>
          </p:cNvSpPr>
          <p:nvPr>
            <p:ph type="subTitle" idx="1"/>
          </p:nvPr>
        </p:nvSpPr>
        <p:spPr>
          <a:xfrm>
            <a:off x="1371600" y="3632201"/>
            <a:ext cx="9448800" cy="1112520"/>
          </a:xfrm>
        </p:spPr>
        <p:txBody>
          <a:bodyPr>
            <a:normAutofit lnSpcReduction="10000"/>
          </a:bodyPr>
          <a:lstStyle/>
          <a:p>
            <a:r>
              <a:rPr lang="en-US" dirty="0"/>
              <a:t>Frank Jamison</a:t>
            </a:r>
          </a:p>
          <a:p>
            <a:r>
              <a:rPr lang="en-US" dirty="0"/>
              <a:t>ITI 690: Inspired Teaching Inquiry</a:t>
            </a:r>
          </a:p>
          <a:p>
            <a:r>
              <a:rPr lang="en-US" dirty="0"/>
              <a:t>May 23, 2024</a:t>
            </a:r>
          </a:p>
        </p:txBody>
      </p:sp>
    </p:spTree>
    <p:extLst>
      <p:ext uri="{BB962C8B-B14F-4D97-AF65-F5344CB8AC3E}">
        <p14:creationId xmlns:p14="http://schemas.microsoft.com/office/powerpoint/2010/main" val="2812310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D232F-292C-E553-0318-4EFB06C86DB4}"/>
              </a:ext>
            </a:extLst>
          </p:cNvPr>
          <p:cNvSpPr>
            <a:spLocks noGrp="1"/>
          </p:cNvSpPr>
          <p:nvPr>
            <p:ph type="title"/>
          </p:nvPr>
        </p:nvSpPr>
        <p:spPr>
          <a:xfrm>
            <a:off x="2895600" y="764373"/>
            <a:ext cx="8610600" cy="1293028"/>
          </a:xfrm>
        </p:spPr>
        <p:txBody>
          <a:bodyPr>
            <a:normAutofit/>
          </a:bodyPr>
          <a:lstStyle/>
          <a:p>
            <a:r>
              <a:rPr lang="en-US" dirty="0"/>
              <a:t>Engagement through Gamification</a:t>
            </a:r>
          </a:p>
        </p:txBody>
      </p:sp>
      <p:sp>
        <p:nvSpPr>
          <p:cNvPr id="3" name="Content Placeholder 2">
            <a:extLst>
              <a:ext uri="{FF2B5EF4-FFF2-40B4-BE49-F238E27FC236}">
                <a16:creationId xmlns:a16="http://schemas.microsoft.com/office/drawing/2014/main" id="{22885152-0EEC-0FF1-B7FC-417FA1F4986A}"/>
              </a:ext>
            </a:extLst>
          </p:cNvPr>
          <p:cNvSpPr>
            <a:spLocks noGrp="1"/>
          </p:cNvSpPr>
          <p:nvPr>
            <p:ph idx="1"/>
          </p:nvPr>
        </p:nvSpPr>
        <p:spPr>
          <a:xfrm>
            <a:off x="677333" y="2194560"/>
            <a:ext cx="5816600" cy="4024125"/>
          </a:xfrm>
        </p:spPr>
        <p:txBody>
          <a:bodyPr>
            <a:normAutofit/>
          </a:bodyPr>
          <a:lstStyle/>
          <a:p>
            <a:pPr marL="0" indent="0">
              <a:buNone/>
            </a:pPr>
            <a:r>
              <a:rPr lang="en-US" sz="2000"/>
              <a:t>Gamification in education leverages game design elements to foster motivation and enhance performance in academic activities (Sailer et al., 2017). This approach taps into the natural human desire for competition and achievement. Introducing elements like points, leaderboards, and badges into educational settings can significantly increase student engagement and motivation. However, it's important to consider individual differences, as gamification may not be equally effective or enjoyable for all students.</a:t>
            </a:r>
          </a:p>
        </p:txBody>
      </p:sp>
      <p:pic>
        <p:nvPicPr>
          <p:cNvPr id="5" name="Picture 4" descr="A group of people in a classroom&#10;&#10;Description automatically generated">
            <a:extLst>
              <a:ext uri="{FF2B5EF4-FFF2-40B4-BE49-F238E27FC236}">
                <a16:creationId xmlns:a16="http://schemas.microsoft.com/office/drawing/2014/main" id="{441D9ADB-04B8-84D3-C351-E58A3A352056}"/>
              </a:ext>
            </a:extLst>
          </p:cNvPr>
          <p:cNvPicPr>
            <a:picLocks noChangeAspect="1"/>
          </p:cNvPicPr>
          <p:nvPr/>
        </p:nvPicPr>
        <p:blipFill rotWithShape="1">
          <a:blip r:embed="rId3">
            <a:extLst>
              <a:ext uri="{28A0092B-C50C-407E-A947-70E740481C1C}">
                <a14:useLocalDpi xmlns:a14="http://schemas.microsoft.com/office/drawing/2010/main" val="0"/>
              </a:ext>
            </a:extLst>
          </a:blip>
          <a:srcRect b="24557"/>
          <a:stretch/>
        </p:blipFill>
        <p:spPr>
          <a:xfrm>
            <a:off x="6985000" y="2501159"/>
            <a:ext cx="4521200" cy="3410926"/>
          </a:xfrm>
          <a:prstGeom prst="rect">
            <a:avLst/>
          </a:prstGeom>
        </p:spPr>
      </p:pic>
    </p:spTree>
    <p:extLst>
      <p:ext uri="{BB962C8B-B14F-4D97-AF65-F5344CB8AC3E}">
        <p14:creationId xmlns:p14="http://schemas.microsoft.com/office/powerpoint/2010/main" val="2835695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3037F-3241-1BAB-465C-3412CD67A452}"/>
              </a:ext>
            </a:extLst>
          </p:cNvPr>
          <p:cNvSpPr>
            <a:spLocks noGrp="1"/>
          </p:cNvSpPr>
          <p:nvPr>
            <p:ph type="title"/>
          </p:nvPr>
        </p:nvSpPr>
        <p:spPr>
          <a:xfrm>
            <a:off x="2895600" y="764373"/>
            <a:ext cx="8610600" cy="1293028"/>
          </a:xfrm>
        </p:spPr>
        <p:txBody>
          <a:bodyPr>
            <a:normAutofit/>
          </a:bodyPr>
          <a:lstStyle/>
          <a:p>
            <a:r>
              <a:rPr lang="en-US" dirty="0"/>
              <a:t>The Double-Edged Sword of Gamification</a:t>
            </a:r>
          </a:p>
        </p:txBody>
      </p:sp>
      <p:pic>
        <p:nvPicPr>
          <p:cNvPr id="5" name="Picture 4" descr="A group of people in a classroom&#10;&#10;Description automatically generated">
            <a:extLst>
              <a:ext uri="{FF2B5EF4-FFF2-40B4-BE49-F238E27FC236}">
                <a16:creationId xmlns:a16="http://schemas.microsoft.com/office/drawing/2014/main" id="{9B9DFF58-DFA3-B4D0-6EA1-0BA26C46D5A1}"/>
              </a:ext>
            </a:extLst>
          </p:cNvPr>
          <p:cNvPicPr>
            <a:picLocks noChangeAspect="1"/>
          </p:cNvPicPr>
          <p:nvPr/>
        </p:nvPicPr>
        <p:blipFill rotWithShape="1">
          <a:blip r:embed="rId2">
            <a:extLst>
              <a:ext uri="{28A0092B-C50C-407E-A947-70E740481C1C}">
                <a14:useLocalDpi xmlns:a14="http://schemas.microsoft.com/office/drawing/2010/main" val="0"/>
              </a:ext>
            </a:extLst>
          </a:blip>
          <a:srcRect t="8955" b="15602"/>
          <a:stretch/>
        </p:blipFill>
        <p:spPr>
          <a:xfrm>
            <a:off x="685800" y="2501159"/>
            <a:ext cx="4521200" cy="3410926"/>
          </a:xfrm>
          <a:prstGeom prst="rect">
            <a:avLst/>
          </a:prstGeom>
        </p:spPr>
      </p:pic>
      <p:sp>
        <p:nvSpPr>
          <p:cNvPr id="3" name="Content Placeholder 2">
            <a:extLst>
              <a:ext uri="{FF2B5EF4-FFF2-40B4-BE49-F238E27FC236}">
                <a16:creationId xmlns:a16="http://schemas.microsoft.com/office/drawing/2014/main" id="{AA5A4D2F-E14E-39D5-DF13-5E358FBFF0C7}"/>
              </a:ext>
            </a:extLst>
          </p:cNvPr>
          <p:cNvSpPr>
            <a:spLocks noGrp="1"/>
          </p:cNvSpPr>
          <p:nvPr>
            <p:ph idx="1"/>
          </p:nvPr>
        </p:nvSpPr>
        <p:spPr>
          <a:xfrm>
            <a:off x="5689600" y="2194560"/>
            <a:ext cx="5816600" cy="4024125"/>
          </a:xfrm>
        </p:spPr>
        <p:txBody>
          <a:bodyPr>
            <a:normAutofit/>
          </a:bodyPr>
          <a:lstStyle/>
          <a:p>
            <a:pPr marL="0" indent="0">
              <a:buNone/>
            </a:pPr>
            <a:r>
              <a:rPr lang="en-US" dirty="0"/>
              <a:t>While gamification can increase engagement, it also has potential drawbacks. Kwon and </a:t>
            </a:r>
            <a:r>
              <a:rPr lang="en-US" dirty="0" err="1"/>
              <a:t>Özpolat</a:t>
            </a:r>
            <a:r>
              <a:rPr lang="en-US" dirty="0"/>
              <a:t> (2021) highlight that overly competitive gamification strategies can negatively impact students' satisfaction and understanding of content, especially when used in assessments. This underscores the necessity of balanced gamification approaches that encourage engagement without creating undue stress or competitive anxiety among students.</a:t>
            </a:r>
          </a:p>
        </p:txBody>
      </p:sp>
    </p:spTree>
    <p:extLst>
      <p:ext uri="{BB962C8B-B14F-4D97-AF65-F5344CB8AC3E}">
        <p14:creationId xmlns:p14="http://schemas.microsoft.com/office/powerpoint/2010/main" val="347397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CCC43-43AD-461E-FABA-0F83D6E675EA}"/>
              </a:ext>
            </a:extLst>
          </p:cNvPr>
          <p:cNvSpPr>
            <a:spLocks noGrp="1"/>
          </p:cNvSpPr>
          <p:nvPr>
            <p:ph type="title"/>
          </p:nvPr>
        </p:nvSpPr>
        <p:spPr>
          <a:xfrm>
            <a:off x="2895600" y="764373"/>
            <a:ext cx="8610600" cy="1293028"/>
          </a:xfrm>
        </p:spPr>
        <p:txBody>
          <a:bodyPr>
            <a:normAutofit/>
          </a:bodyPr>
          <a:lstStyle/>
          <a:p>
            <a:r>
              <a:rPr lang="en-US" sz="3700"/>
              <a:t>Project-Based Learning as a Central Vehicle for Instruction</a:t>
            </a:r>
          </a:p>
        </p:txBody>
      </p:sp>
      <p:sp>
        <p:nvSpPr>
          <p:cNvPr id="3" name="Content Placeholder 2">
            <a:extLst>
              <a:ext uri="{FF2B5EF4-FFF2-40B4-BE49-F238E27FC236}">
                <a16:creationId xmlns:a16="http://schemas.microsoft.com/office/drawing/2014/main" id="{0DED02F1-7306-F11B-07C4-2CE0468934B7}"/>
              </a:ext>
            </a:extLst>
          </p:cNvPr>
          <p:cNvSpPr>
            <a:spLocks noGrp="1"/>
          </p:cNvSpPr>
          <p:nvPr>
            <p:ph idx="1"/>
          </p:nvPr>
        </p:nvSpPr>
        <p:spPr>
          <a:xfrm>
            <a:off x="677333" y="2194560"/>
            <a:ext cx="5816600" cy="4024125"/>
          </a:xfrm>
        </p:spPr>
        <p:txBody>
          <a:bodyPr>
            <a:normAutofit/>
          </a:bodyPr>
          <a:lstStyle/>
          <a:p>
            <a:pPr marL="0" indent="0">
              <a:buNone/>
            </a:pPr>
            <a:r>
              <a:rPr lang="en-US" dirty="0"/>
              <a:t>Project-Based Learning (PBL) positions students as active participants in their learning journey, emphasizing real-world relevance and application of knowledge (</a:t>
            </a:r>
            <a:r>
              <a:rPr lang="en-US" dirty="0" err="1"/>
              <a:t>Condliffe</a:t>
            </a:r>
            <a:r>
              <a:rPr lang="en-US" dirty="0"/>
              <a:t> et al., 2017). This approach enhances engagement and fosters the development of critical thinking and problem-solving skills as students tackle complex projects that require them to synthesize and apply knowledge across various disciplines.</a:t>
            </a:r>
          </a:p>
        </p:txBody>
      </p:sp>
      <p:pic>
        <p:nvPicPr>
          <p:cNvPr id="5" name="Picture 4" descr="A group of people in a classroom&#10;&#10;Description automatically generated">
            <a:extLst>
              <a:ext uri="{FF2B5EF4-FFF2-40B4-BE49-F238E27FC236}">
                <a16:creationId xmlns:a16="http://schemas.microsoft.com/office/drawing/2014/main" id="{3399D0C7-F64C-093A-D06F-0967F6F9245D}"/>
              </a:ext>
            </a:extLst>
          </p:cNvPr>
          <p:cNvPicPr>
            <a:picLocks noChangeAspect="1"/>
          </p:cNvPicPr>
          <p:nvPr/>
        </p:nvPicPr>
        <p:blipFill rotWithShape="1">
          <a:blip r:embed="rId3">
            <a:extLst>
              <a:ext uri="{28A0092B-C50C-407E-A947-70E740481C1C}">
                <a14:useLocalDpi xmlns:a14="http://schemas.microsoft.com/office/drawing/2010/main" val="0"/>
              </a:ext>
            </a:extLst>
          </a:blip>
          <a:srcRect b="24557"/>
          <a:stretch/>
        </p:blipFill>
        <p:spPr>
          <a:xfrm>
            <a:off x="6985000" y="2501159"/>
            <a:ext cx="4521200" cy="3410926"/>
          </a:xfrm>
          <a:prstGeom prst="rect">
            <a:avLst/>
          </a:prstGeom>
        </p:spPr>
      </p:pic>
    </p:spTree>
    <p:extLst>
      <p:ext uri="{BB962C8B-B14F-4D97-AF65-F5344CB8AC3E}">
        <p14:creationId xmlns:p14="http://schemas.microsoft.com/office/powerpoint/2010/main" val="380372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D1BF4-7EB0-B43E-5D4F-0E5625567C09}"/>
              </a:ext>
            </a:extLst>
          </p:cNvPr>
          <p:cNvSpPr>
            <a:spLocks noGrp="1"/>
          </p:cNvSpPr>
          <p:nvPr>
            <p:ph type="title"/>
          </p:nvPr>
        </p:nvSpPr>
        <p:spPr>
          <a:xfrm>
            <a:off x="2895600" y="764373"/>
            <a:ext cx="8610600" cy="1293028"/>
          </a:xfrm>
        </p:spPr>
        <p:txBody>
          <a:bodyPr>
            <a:normAutofit/>
          </a:bodyPr>
          <a:lstStyle/>
          <a:p>
            <a:r>
              <a:rPr lang="en-US" sz="3400"/>
              <a:t>Integration of Gamification and Project-Based Learning (GPBL)</a:t>
            </a:r>
          </a:p>
        </p:txBody>
      </p:sp>
      <p:pic>
        <p:nvPicPr>
          <p:cNvPr id="5" name="Picture 4" descr="A group of people in a classroom&#10;&#10;Description automatically generated">
            <a:extLst>
              <a:ext uri="{FF2B5EF4-FFF2-40B4-BE49-F238E27FC236}">
                <a16:creationId xmlns:a16="http://schemas.microsoft.com/office/drawing/2014/main" id="{5816441B-7CC4-2622-2431-001D28B271D2}"/>
              </a:ext>
            </a:extLst>
          </p:cNvPr>
          <p:cNvPicPr>
            <a:picLocks noChangeAspect="1"/>
          </p:cNvPicPr>
          <p:nvPr/>
        </p:nvPicPr>
        <p:blipFill rotWithShape="1">
          <a:blip r:embed="rId2">
            <a:extLst>
              <a:ext uri="{28A0092B-C50C-407E-A947-70E740481C1C}">
                <a14:useLocalDpi xmlns:a14="http://schemas.microsoft.com/office/drawing/2010/main" val="0"/>
              </a:ext>
            </a:extLst>
          </a:blip>
          <a:srcRect t="23650" b="907"/>
          <a:stretch/>
        </p:blipFill>
        <p:spPr>
          <a:xfrm>
            <a:off x="685800" y="2386952"/>
            <a:ext cx="4521200" cy="3410928"/>
          </a:xfrm>
          <a:prstGeom prst="rect">
            <a:avLst/>
          </a:prstGeom>
        </p:spPr>
      </p:pic>
      <p:sp>
        <p:nvSpPr>
          <p:cNvPr id="3" name="Content Placeholder 2">
            <a:extLst>
              <a:ext uri="{FF2B5EF4-FFF2-40B4-BE49-F238E27FC236}">
                <a16:creationId xmlns:a16="http://schemas.microsoft.com/office/drawing/2014/main" id="{67544B52-3DF9-8A54-C156-6E58E2B84001}"/>
              </a:ext>
            </a:extLst>
          </p:cNvPr>
          <p:cNvSpPr>
            <a:spLocks noGrp="1"/>
          </p:cNvSpPr>
          <p:nvPr>
            <p:ph idx="1"/>
          </p:nvPr>
        </p:nvSpPr>
        <p:spPr>
          <a:xfrm>
            <a:off x="5689600" y="2194560"/>
            <a:ext cx="5816600" cy="4024125"/>
          </a:xfrm>
        </p:spPr>
        <p:txBody>
          <a:bodyPr>
            <a:normAutofit/>
          </a:bodyPr>
          <a:lstStyle/>
          <a:p>
            <a:pPr marL="0" indent="0">
              <a:buNone/>
            </a:pPr>
            <a:r>
              <a:rPr lang="en-US" dirty="0"/>
              <a:t>Integrating gamification and PBL can magnify their benefits, creating an immersive learning environment where students engage deeply with content through the motivational boost provided by gamification elements (Huang et al., 2023). This combination encourages cognitive engagement and emotional and social involvement, enhancing the educational experience and outcomes.</a:t>
            </a:r>
          </a:p>
        </p:txBody>
      </p:sp>
    </p:spTree>
    <p:extLst>
      <p:ext uri="{BB962C8B-B14F-4D97-AF65-F5344CB8AC3E}">
        <p14:creationId xmlns:p14="http://schemas.microsoft.com/office/powerpoint/2010/main" val="1185700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D7DAE-17DC-738C-7D1D-48BE54E83185}"/>
              </a:ext>
            </a:extLst>
          </p:cNvPr>
          <p:cNvSpPr>
            <a:spLocks noGrp="1"/>
          </p:cNvSpPr>
          <p:nvPr>
            <p:ph type="title"/>
          </p:nvPr>
        </p:nvSpPr>
        <p:spPr>
          <a:xfrm>
            <a:off x="2895600" y="764373"/>
            <a:ext cx="8610600" cy="1293028"/>
          </a:xfrm>
        </p:spPr>
        <p:txBody>
          <a:bodyPr>
            <a:normAutofit/>
          </a:bodyPr>
          <a:lstStyle/>
          <a:p>
            <a:r>
              <a:rPr lang="en-US" dirty="0"/>
              <a:t>Adapting to Real-World Applications</a:t>
            </a:r>
          </a:p>
        </p:txBody>
      </p:sp>
      <p:sp>
        <p:nvSpPr>
          <p:cNvPr id="3" name="Content Placeholder 2">
            <a:extLst>
              <a:ext uri="{FF2B5EF4-FFF2-40B4-BE49-F238E27FC236}">
                <a16:creationId xmlns:a16="http://schemas.microsoft.com/office/drawing/2014/main" id="{E221856A-7F46-B69F-5C5E-740008B4BBB9}"/>
              </a:ext>
            </a:extLst>
          </p:cNvPr>
          <p:cNvSpPr>
            <a:spLocks noGrp="1"/>
          </p:cNvSpPr>
          <p:nvPr>
            <p:ph idx="1"/>
          </p:nvPr>
        </p:nvSpPr>
        <p:spPr>
          <a:xfrm>
            <a:off x="677333" y="2194560"/>
            <a:ext cx="5816600" cy="4024125"/>
          </a:xfrm>
        </p:spPr>
        <p:txBody>
          <a:bodyPr>
            <a:normAutofit/>
          </a:bodyPr>
          <a:lstStyle/>
          <a:p>
            <a:pPr marL="0" indent="0">
              <a:buNone/>
            </a:pPr>
            <a:r>
              <a:rPr lang="en-US" dirty="0"/>
              <a:t>Both gamification and PBL promote skills that are crucial in real-world contexts, such as collaboration, communication, and adaptive thinking. These methodologies prepare students for the challenges of the modern workplace, where such skills are often more valuable than the rote memorization of facts. The real-world application inherent in PBL, combined with the engaging aspects of gamification, creates a robust educational framework that supports lifelong learning and adaptability.</a:t>
            </a:r>
          </a:p>
        </p:txBody>
      </p:sp>
      <p:pic>
        <p:nvPicPr>
          <p:cNvPr id="5" name="Picture 4" descr="A group of people in a room with computers&#10;&#10;Description automatically generated">
            <a:extLst>
              <a:ext uri="{FF2B5EF4-FFF2-40B4-BE49-F238E27FC236}">
                <a16:creationId xmlns:a16="http://schemas.microsoft.com/office/drawing/2014/main" id="{60B4BF38-D538-7460-47EB-A4386D92C346}"/>
              </a:ext>
            </a:extLst>
          </p:cNvPr>
          <p:cNvPicPr>
            <a:picLocks noChangeAspect="1"/>
          </p:cNvPicPr>
          <p:nvPr/>
        </p:nvPicPr>
        <p:blipFill rotWithShape="1">
          <a:blip r:embed="rId2">
            <a:extLst>
              <a:ext uri="{28A0092B-C50C-407E-A947-70E740481C1C}">
                <a14:useLocalDpi xmlns:a14="http://schemas.microsoft.com/office/drawing/2010/main" val="0"/>
              </a:ext>
            </a:extLst>
          </a:blip>
          <a:srcRect t="24557"/>
          <a:stretch/>
        </p:blipFill>
        <p:spPr>
          <a:xfrm>
            <a:off x="6985000" y="2501159"/>
            <a:ext cx="4521200" cy="3410926"/>
          </a:xfrm>
          <a:prstGeom prst="rect">
            <a:avLst/>
          </a:prstGeom>
        </p:spPr>
      </p:pic>
    </p:spTree>
    <p:extLst>
      <p:ext uri="{BB962C8B-B14F-4D97-AF65-F5344CB8AC3E}">
        <p14:creationId xmlns:p14="http://schemas.microsoft.com/office/powerpoint/2010/main" val="1450603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31331-2910-ABD2-A9D6-85388C915D85}"/>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62CC6FE9-9EF0-BA73-DF8C-4EFA08CF2157}"/>
              </a:ext>
            </a:extLst>
          </p:cNvPr>
          <p:cNvSpPr>
            <a:spLocks noGrp="1"/>
          </p:cNvSpPr>
          <p:nvPr>
            <p:ph idx="1"/>
          </p:nvPr>
        </p:nvSpPr>
        <p:spPr/>
        <p:txBody>
          <a:bodyPr>
            <a:normAutofit lnSpcReduction="10000"/>
          </a:bodyPr>
          <a:lstStyle/>
          <a:p>
            <a:pPr marL="396875" indent="-396875">
              <a:buNone/>
            </a:pPr>
            <a:r>
              <a:rPr lang="en-US" dirty="0" err="1">
                <a:effectLst/>
              </a:rPr>
              <a:t>Condliffe</a:t>
            </a:r>
            <a:r>
              <a:rPr lang="en-US" dirty="0">
                <a:effectLst/>
              </a:rPr>
              <a:t>, B., Quint, J., </a:t>
            </a:r>
            <a:r>
              <a:rPr lang="en-US" dirty="0" err="1">
                <a:effectLst/>
              </a:rPr>
              <a:t>Visher</a:t>
            </a:r>
            <a:r>
              <a:rPr lang="en-US" dirty="0">
                <a:effectLst/>
              </a:rPr>
              <a:t>, M. G., </a:t>
            </a:r>
            <a:r>
              <a:rPr lang="en-US" dirty="0" err="1">
                <a:effectLst/>
              </a:rPr>
              <a:t>Bangser</a:t>
            </a:r>
            <a:r>
              <a:rPr lang="en-US" dirty="0">
                <a:effectLst/>
              </a:rPr>
              <a:t>, M. R., </a:t>
            </a:r>
            <a:r>
              <a:rPr lang="en-US" dirty="0" err="1">
                <a:effectLst/>
              </a:rPr>
              <a:t>Drohojowska</a:t>
            </a:r>
            <a:r>
              <a:rPr lang="en-US" dirty="0">
                <a:effectLst/>
              </a:rPr>
              <a:t>, S., Saco, L., &amp; Nelson, E. (2017). </a:t>
            </a:r>
            <a:r>
              <a:rPr lang="en-US" i="1" dirty="0">
                <a:effectLst/>
              </a:rPr>
              <a:t>Project-based learning: A literature review</a:t>
            </a:r>
            <a:r>
              <a:rPr lang="en-US" dirty="0">
                <a:effectLst/>
              </a:rPr>
              <a:t>.</a:t>
            </a:r>
          </a:p>
          <a:p>
            <a:pPr marL="396875" indent="-396875">
              <a:buNone/>
            </a:pPr>
            <a:r>
              <a:rPr lang="en-US" dirty="0">
                <a:effectLst/>
              </a:rPr>
              <a:t>Huang, W., Li, X., &amp; Shang, J. (2023). Gamified project-based learning: A systematic review of the research landscape. </a:t>
            </a:r>
            <a:r>
              <a:rPr lang="en-US" i="1" dirty="0">
                <a:effectLst/>
              </a:rPr>
              <a:t>Sustainability</a:t>
            </a:r>
            <a:r>
              <a:rPr lang="en-US" dirty="0">
                <a:effectLst/>
              </a:rPr>
              <a:t>, </a:t>
            </a:r>
            <a:r>
              <a:rPr lang="en-US" i="1" dirty="0">
                <a:effectLst/>
              </a:rPr>
              <a:t>15</a:t>
            </a:r>
            <a:r>
              <a:rPr lang="en-US" dirty="0">
                <a:effectLst/>
              </a:rPr>
              <a:t>(2), 940. </a:t>
            </a:r>
            <a:r>
              <a:rPr lang="en-US" dirty="0">
                <a:effectLst/>
                <a:hlinkClick r:id="rId2"/>
              </a:rPr>
              <a:t>https://doi.org/10.3390/su15020940</a:t>
            </a:r>
            <a:endParaRPr lang="en-US" dirty="0">
              <a:effectLst/>
            </a:endParaRPr>
          </a:p>
          <a:p>
            <a:pPr marL="396875" indent="-396875">
              <a:buNone/>
            </a:pPr>
            <a:r>
              <a:rPr lang="en-US" dirty="0">
                <a:effectLst/>
              </a:rPr>
              <a:t>Kwon, H. Y., &amp; </a:t>
            </a:r>
            <a:r>
              <a:rPr lang="en-US" dirty="0" err="1">
                <a:effectLst/>
              </a:rPr>
              <a:t>Özpolat</a:t>
            </a:r>
            <a:r>
              <a:rPr lang="en-US" dirty="0">
                <a:effectLst/>
              </a:rPr>
              <a:t>, K. (2021). The dark side of narrow gamification: Negative impact of assessment gamification on student perceptions and content knowledge. </a:t>
            </a:r>
            <a:r>
              <a:rPr lang="en-US" i="1" dirty="0">
                <a:effectLst/>
              </a:rPr>
              <a:t>INFORMS Transactions on Education</a:t>
            </a:r>
            <a:r>
              <a:rPr lang="en-US" dirty="0">
                <a:effectLst/>
              </a:rPr>
              <a:t>, </a:t>
            </a:r>
            <a:r>
              <a:rPr lang="en-US" i="1" dirty="0">
                <a:effectLst/>
              </a:rPr>
              <a:t>21</a:t>
            </a:r>
            <a:r>
              <a:rPr lang="en-US" dirty="0">
                <a:effectLst/>
              </a:rPr>
              <a:t>(2), 67–81. </a:t>
            </a:r>
            <a:r>
              <a:rPr lang="en-US" dirty="0">
                <a:effectLst/>
                <a:hlinkClick r:id="rId3"/>
              </a:rPr>
              <a:t>https://doi.org/10.1287/ited.2019.0227</a:t>
            </a:r>
            <a:endParaRPr lang="en-US" dirty="0">
              <a:effectLst/>
            </a:endParaRPr>
          </a:p>
          <a:p>
            <a:pPr marL="396875" indent="-396875">
              <a:buNone/>
            </a:pPr>
            <a:r>
              <a:rPr lang="en-US" dirty="0">
                <a:effectLst/>
              </a:rPr>
              <a:t>Sailer, M., </a:t>
            </a:r>
            <a:r>
              <a:rPr lang="en-US" dirty="0" err="1">
                <a:effectLst/>
              </a:rPr>
              <a:t>Hense</a:t>
            </a:r>
            <a:r>
              <a:rPr lang="en-US" dirty="0">
                <a:effectLst/>
              </a:rPr>
              <a:t>, J. U., Mayr, S. K., &amp; Mandl, H. (2017). How gamification motivates: An experimental study of the effects of specific game design elements on psychological need satisfaction. </a:t>
            </a:r>
            <a:r>
              <a:rPr lang="en-US" i="1" dirty="0">
                <a:effectLst/>
              </a:rPr>
              <a:t>Computers in Human Behavior</a:t>
            </a:r>
            <a:r>
              <a:rPr lang="en-US" dirty="0">
                <a:effectLst/>
              </a:rPr>
              <a:t>, </a:t>
            </a:r>
            <a:r>
              <a:rPr lang="en-US" i="1" dirty="0">
                <a:effectLst/>
              </a:rPr>
              <a:t>69</a:t>
            </a:r>
            <a:r>
              <a:rPr lang="en-US" dirty="0">
                <a:effectLst/>
              </a:rPr>
              <a:t>, 371–380. </a:t>
            </a:r>
            <a:r>
              <a:rPr lang="en-US" dirty="0">
                <a:effectLst/>
                <a:hlinkClick r:id="rId4"/>
              </a:rPr>
              <a:t>https://doi.org/10.1016/j.chb.2016.12.033</a:t>
            </a:r>
            <a:endParaRPr lang="en-US" dirty="0">
              <a:effectLst/>
            </a:endParaRPr>
          </a:p>
          <a:p>
            <a:pPr marL="0" indent="0">
              <a:buNone/>
            </a:pPr>
            <a:endParaRPr lang="en-US" dirty="0"/>
          </a:p>
        </p:txBody>
      </p:sp>
    </p:spTree>
    <p:extLst>
      <p:ext uri="{BB962C8B-B14F-4D97-AF65-F5344CB8AC3E}">
        <p14:creationId xmlns:p14="http://schemas.microsoft.com/office/powerpoint/2010/main" val="145819275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Vapor Trail</Template>
  <TotalTime>55</TotalTime>
  <Words>581</Words>
  <Application>Microsoft Office PowerPoint</Application>
  <PresentationFormat>Widescreen</PresentationFormat>
  <Paragraphs>21</Paragraphs>
  <Slides>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Arial</vt:lpstr>
      <vt:lpstr>Century Gothic</vt:lpstr>
      <vt:lpstr>Vapor Trail</vt:lpstr>
      <vt:lpstr>Gamified Project-Based Learning</vt:lpstr>
      <vt:lpstr>Engagement through Gamification</vt:lpstr>
      <vt:lpstr>The Double-Edged Sword of Gamification</vt:lpstr>
      <vt:lpstr>Project-Based Learning as a Central Vehicle for Instruction</vt:lpstr>
      <vt:lpstr>Integration of Gamification and Project-Based Learning (GPBL)</vt:lpstr>
      <vt:lpstr>Adapting to Real-World Applications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Gamified Project-Based Learning</dc:title>
  <dc:creator>Frank Jamison</dc:creator>
  <cp:lastModifiedBy>Frank Jamison</cp:lastModifiedBy>
  <cp:revision>1</cp:revision>
  <dcterms:created xsi:type="dcterms:W3CDTF">2024-05-21T14:42:16Z</dcterms:created>
  <dcterms:modified xsi:type="dcterms:W3CDTF">2024-05-21T15:37:16Z</dcterms:modified>
</cp:coreProperties>
</file>

<file path=docProps/thumbnail.jpeg>
</file>